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4" r:id="rId5"/>
    <p:sldId id="263" r:id="rId6"/>
    <p:sldId id="265" r:id="rId7"/>
    <p:sldId id="266" r:id="rId8"/>
    <p:sldId id="275" r:id="rId9"/>
    <p:sldId id="278" r:id="rId10"/>
    <p:sldId id="280" r:id="rId11"/>
    <p:sldId id="282" r:id="rId12"/>
    <p:sldId id="281" r:id="rId13"/>
    <p:sldId id="283" r:id="rId14"/>
    <p:sldId id="284" r:id="rId15"/>
    <p:sldId id="258" r:id="rId16"/>
    <p:sldId id="261" r:id="rId17"/>
    <p:sldId id="267" r:id="rId18"/>
    <p:sldId id="268" r:id="rId19"/>
    <p:sldId id="277" r:id="rId20"/>
    <p:sldId id="272" r:id="rId21"/>
    <p:sldId id="276" r:id="rId22"/>
    <p:sldId id="270" r:id="rId23"/>
    <p:sldId id="279" r:id="rId24"/>
    <p:sldId id="269" r:id="rId25"/>
    <p:sldId id="274" r:id="rId26"/>
    <p:sldId id="271" r:id="rId27"/>
    <p:sldId id="262" r:id="rId28"/>
    <p:sldId id="290" r:id="rId29"/>
    <p:sldId id="285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273" r:id="rId42"/>
    <p:sldId id="303" r:id="rId43"/>
    <p:sldId id="302" r:id="rId44"/>
    <p:sldId id="304" r:id="rId45"/>
    <p:sldId id="305" r:id="rId46"/>
    <p:sldId id="30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6F"/>
    <a:srgbClr val="358B8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4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204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592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416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44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616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626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20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6990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679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4968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548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EE9D5-E8F2-4764-A191-EB5E9C0608AA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71CCA-F85D-4264-BF67-42CB60B744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288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3206" y="3307975"/>
            <a:ext cx="4151376" cy="974027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</a:rPr>
              <a:t>PROF-QUIZ</a:t>
            </a:r>
            <a:endParaRPr lang="en-US" b="1" cap="all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623" y="4696628"/>
            <a:ext cx="8588188" cy="1184218"/>
          </a:xfrm>
        </p:spPr>
        <p:txBody>
          <a:bodyPr>
            <a:no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«Курс на безопасность»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http://zhdanovka.ugletele.com/wp-content/uploads/2020/03/photo_2017-04-27_13-43-57.jpg"/>
          <p:cNvPicPr>
            <a:picLocks noChangeAspect="1" noChangeArrowheads="1"/>
          </p:cNvPicPr>
          <p:nvPr/>
        </p:nvPicPr>
        <p:blipFill>
          <a:blip r:embed="rId2" cstate="print"/>
          <a:srcRect l="16765" t="2554" r="17843" b="3917"/>
          <a:stretch>
            <a:fillRect/>
          </a:stretch>
        </p:blipFill>
        <p:spPr bwMode="auto">
          <a:xfrm>
            <a:off x="6793290" y="188258"/>
            <a:ext cx="2124776" cy="2026023"/>
          </a:xfrm>
          <a:prstGeom prst="flowChartConnector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59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003" y="125506"/>
            <a:ext cx="7886700" cy="1081088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7.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306" y="1317812"/>
            <a:ext cx="8337176" cy="235771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статистике, самым сложным в рабочем дне (неважно, в чем заключается деятельность), 80% жителей Земли считают делать ЭТО. </a:t>
            </a:r>
          </a:p>
          <a:p>
            <a:pPr algn="just">
              <a:buNone/>
            </a:pPr>
            <a:r>
              <a:rPr lang="ru-RU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именно?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2" y="3406588"/>
          <a:ext cx="8184776" cy="3245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651233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вставать по утрам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стоять в пробке 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399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сидеть на совещании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отпрашиваться у директора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003" y="125506"/>
            <a:ext cx="7886700" cy="1081088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8.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541" y="1057836"/>
            <a:ext cx="8857130" cy="329004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время кризиса 2008-2009 гг. штат сотрудников маркетинговой компании 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Onebestway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базирующейся в британском городе Ньюкасл, сокращали шесть раз, и оставшиеся работники пали духом. ﻿</a:t>
            </a:r>
          </a:p>
          <a:p>
            <a:pPr algn="just"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Руководство предложило сотрудникам каждую неделю проводить «ЭТУ пятницу». Оригинальная инициатива должна была помочь персоналу сплотиться, повысить командный дух и производительность. Так и произошло. Какое слово мы заменили на слово «ЭТО»?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2" y="4249271"/>
          <a:ext cx="8184776" cy="240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2245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добрая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сытая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80081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антикризисная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голая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003" y="125506"/>
            <a:ext cx="7886700" cy="1081088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9.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7881" y="1057836"/>
            <a:ext cx="8220637" cy="329004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Руководство японской компании 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Hime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&amp;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активно поддерживает душевные порывы своих сотрудников. Им разрешается прогуливать работу по «уважительным причинам». Какая из перечисленных причин позволяет взять отгул на весь день?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2" y="4249271"/>
          <a:ext cx="8184776" cy="240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2245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сезонные распродажи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конфликты в семье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80081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расставание</a:t>
                      </a:r>
                      <a:r>
                        <a:rPr lang="ru-RU" sz="20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с любимым человеком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годовщина отношений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003" y="125506"/>
            <a:ext cx="7886700" cy="1081088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10.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7881" y="1479177"/>
            <a:ext cx="8220637" cy="219635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Какому знаменитому поэту принадлежат эти строки?</a:t>
            </a:r>
          </a:p>
          <a:p>
            <a:pPr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 работе волосы прячьте лучше:</a:t>
            </a:r>
          </a:p>
          <a:p>
            <a:pPr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распущенных волос – несчастный случай»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2" y="4249271"/>
          <a:ext cx="8184776" cy="240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2245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С.А. Есенин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А.А. Блок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80081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А.А. Ахматова</a:t>
                      </a:r>
                      <a:endParaRPr lang="ru-RU" sz="20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В.В. Маяковский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>
            <a:norm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 </a:t>
            </a:r>
            <a:b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Сейчас будут ответы!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987" name="Picture 3" descr="C:\Users\4\Downloads\rS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9344" y="1716086"/>
            <a:ext cx="6246284" cy="468471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9976" y="259977"/>
            <a:ext cx="5773271" cy="101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Раунд 1. Ответы</a:t>
            </a:r>
          </a:p>
          <a:p>
            <a:pPr algn="ctr"/>
            <a:endParaRPr lang="ru-RU" dirty="0"/>
          </a:p>
        </p:txBody>
      </p:sp>
      <p:pic>
        <p:nvPicPr>
          <p:cNvPr id="18" name="Рисунок 17" descr="RW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2027" y="4580965"/>
            <a:ext cx="3793067" cy="21336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75129" y="1326775"/>
          <a:ext cx="8184777" cy="31860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457"/>
                <a:gridCol w="3610931"/>
                <a:gridCol w="577749"/>
                <a:gridCol w="3514640"/>
              </a:tblGrid>
              <a:tr h="632909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В) -   выговор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В) -   6</a:t>
                      </a:r>
                      <a:r>
                        <a:rPr lang="ru-RU" baseline="0" dirty="0" smtClean="0"/>
                        <a:t> днями оплачиваемого отпуска</a:t>
                      </a:r>
                      <a:endParaRPr lang="ru-RU" dirty="0"/>
                    </a:p>
                  </a:txBody>
                  <a:tcPr/>
                </a:tc>
              </a:tr>
              <a:tr h="632909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Г) -   последний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А) -   вставать по утрам</a:t>
                      </a:r>
                      <a:endParaRPr lang="ru-RU" dirty="0"/>
                    </a:p>
                  </a:txBody>
                  <a:tcPr/>
                </a:tc>
              </a:tr>
              <a:tr h="632909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Г) -   кровью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Г) -   голая</a:t>
                      </a:r>
                      <a:endParaRPr lang="ru-RU" dirty="0"/>
                    </a:p>
                  </a:txBody>
                  <a:tcPr/>
                </a:tc>
              </a:tr>
              <a:tr h="632909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А)</a:t>
                      </a:r>
                      <a:r>
                        <a:rPr lang="ru-RU" baseline="0" dirty="0" smtClean="0"/>
                        <a:t> -   директор пьёт кофе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Б) -   расставание с любимым человеком</a:t>
                      </a:r>
                      <a:endParaRPr lang="ru-RU" dirty="0"/>
                    </a:p>
                  </a:txBody>
                  <a:tcPr/>
                </a:tc>
              </a:tr>
              <a:tr h="632909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В) -   отдых улучшает творческие способности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Г) -   В.В.Маяковский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017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7342" y="125507"/>
            <a:ext cx="3612778" cy="1143281"/>
          </a:xfrm>
        </p:spPr>
        <p:txBody>
          <a:bodyPr/>
          <a:lstStyle/>
          <a:p>
            <a:r>
              <a:rPr lang="ru-RU" b="1" cap="all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</a:rPr>
              <a:t>РАУНД 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5648" y="5547380"/>
            <a:ext cx="2958352" cy="853420"/>
          </a:xfrm>
        </p:spPr>
        <p:txBody>
          <a:bodyPr>
            <a:no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бой!</a:t>
            </a:r>
          </a:p>
        </p:txBody>
      </p:sp>
      <p:pic>
        <p:nvPicPr>
          <p:cNvPr id="5" name="Рисунок 4" descr="KgA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30956">
            <a:off x="2922494" y="2886635"/>
            <a:ext cx="2814917" cy="277174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1.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686" y="1541929"/>
            <a:ext cx="7886700" cy="288663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Все пословицы и поговорки учат простым правилам, которые известны всем, но зачастую не соблюдаются. Какая поговорка рекомендует всем быть осмотрительными, избегать опасностей и уверяет что высшие силы обязательно в этом помогут?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174376" y="5235388"/>
            <a:ext cx="6131860" cy="1084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Бережёного Бог бережёт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2.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686" y="1541928"/>
            <a:ext cx="7886700" cy="318247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Известный американский промышленник Генри Форд, пытаясь уберечь рабочих своего завода от травматизма, украшал цеха плакатами: «Рабочий, помни: Бог создал человека, но не создал к нему…». Закончите двумя словами этот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слоган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just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613646" y="5271247"/>
            <a:ext cx="6131860" cy="1084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Запасных частей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3.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9953" y="1613648"/>
            <a:ext cx="8139954" cy="306592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жилете немецкой гильдии бродячих плотников восемь перламутровых пуговиц и шесть пуговиц на пиджаке. </a:t>
            </a:r>
          </a:p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символизирует такая атрибутика униформы?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51011" y="4894729"/>
            <a:ext cx="8408894" cy="1443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Восьмичасовой рабочий день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Шестидневная рабочая неделя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39" y="0"/>
            <a:ext cx="3199279" cy="104233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6F6F"/>
                </a:solidFill>
                <a:latin typeface="+mn-lt"/>
              </a:rPr>
              <a:t>Правила</a:t>
            </a:r>
            <a:endParaRPr lang="en-US" sz="6000" b="1" dirty="0">
              <a:solidFill>
                <a:srgbClr val="FF6F6F"/>
              </a:solidFill>
              <a:latin typeface="+mn-lt"/>
            </a:endParaRPr>
          </a:p>
        </p:txBody>
      </p:sp>
      <p:sp>
        <p:nvSpPr>
          <p:cNvPr id="29" name="Содержимое 28"/>
          <p:cNvSpPr>
            <a:spLocks noGrp="1"/>
          </p:cNvSpPr>
          <p:nvPr>
            <p:ph idx="1"/>
          </p:nvPr>
        </p:nvSpPr>
        <p:spPr>
          <a:xfrm>
            <a:off x="358588" y="977152"/>
            <a:ext cx="8785412" cy="51278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раунд: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 вопросов – 30 секунд на обсуждение, 30 секунд на заполнение формы.</a:t>
            </a:r>
          </a:p>
          <a:p>
            <a:pPr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32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раунд: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 вопросов – 1 минута на обсуждение, 30 секунд на заполнение формы.</a:t>
            </a:r>
          </a:p>
          <a:p>
            <a:pPr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32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раунд: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 вопросов – 1 минута на обсуждение, 30 секунд на заполнение формы.</a:t>
            </a:r>
          </a:p>
          <a:p>
            <a:pPr>
              <a:buNone/>
            </a:pP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1" name="Рисунок 30" descr="14L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8668" y="4796116"/>
            <a:ext cx="1949826" cy="1949826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3802156" y="5405716"/>
            <a:ext cx="3199279" cy="1042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F6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Безопасность –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F6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превыше всего!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F6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4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4.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365" y="1873624"/>
            <a:ext cx="8740589" cy="255494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Во время испытания специальной пожарной сигнализации для людей с нарушением слуха сигнализация разбудила 13 из 14 подопытных. Оказалось, что у четырнадцатого был ОН. Назовите ЕГО одним словом.</a:t>
            </a:r>
          </a:p>
          <a:p>
            <a:pPr algn="just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97224" y="5082993"/>
            <a:ext cx="8408894" cy="1425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НАСМОРК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Сигнал тревоги подавался с помощью резких запахов. Разбудить удалось почти всех – не проснулся только страдавший насморком испытуемый.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450" y="116541"/>
            <a:ext cx="3961280" cy="107212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5.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83341"/>
            <a:ext cx="5513294" cy="403411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Перед вами одно из самых известных фото ХХ века, обладатель Пулитцеровской премии. На снимке момент спасения американским электриком своего товарища. Прямо на столбе он сделал ему искусственное дыхание, т.к. у электрика остановилось сердце. </a:t>
            </a:r>
          </a:p>
          <a:p>
            <a:pPr algn="ctr">
              <a:buNone/>
            </a:pPr>
            <a:r>
              <a:rPr lang="ru-RU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Какое название носит этот снимок?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42047" y="5871882"/>
            <a:ext cx="8408894" cy="98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«ПОЦЕЛУЙ ЖИЗНИ»</a:t>
            </a:r>
          </a:p>
        </p:txBody>
      </p:sp>
      <p:pic>
        <p:nvPicPr>
          <p:cNvPr id="1026" name="Picture 2" descr="Поцелуй жиз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6672" y="1140246"/>
            <a:ext cx="3290457" cy="4113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95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6.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943" y="1309579"/>
            <a:ext cx="4767943" cy="371138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В марте 2021 года в Санкт-Петербурге напротив входа в Первый Санкт-Петербургский государственный медицинский университет им. академика                       И.П.Павлова открыли скульптуру «Печальный ангел». Чему (кому) посвящена эта скульптура?</a:t>
            </a:r>
          </a:p>
          <a:p>
            <a:pPr algn="ctr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97224" y="5082993"/>
            <a:ext cx="8408894" cy="1425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в память о медицинских работниках Санкт-Петербурга, погибших в период пандемии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коронавируса</a:t>
            </a:r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https://vecherka-spb.ru/wp-content/uploads/2021/04/%D0%9F%D0%B5%D1%87%D0%B0%D0%BB%D1%8C%D0%BD%D1%8B%D0%B9-%D0%B0%D0%BD%D0%B3%D0%B5%D0%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1161" y="1589023"/>
            <a:ext cx="3938241" cy="2833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7.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329" y="1290918"/>
            <a:ext cx="8740589" cy="462578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В Америке эпидемия «заболеваний» в этот день к 60-80-м годам ХХ века приобрела настолько большой размах, что могла парализовать работу предприятий. Работодатели под страхом увольнения запрещали (и иногда продолжают делать это) брать в этот день отгулы и больничные, утверждая, что не выйти на работу сотрудник может, только если умрет. В некоторых штатах этот день является официальным выходным. Назовите ЭТОТ день двумя словами.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49629" y="5943599"/>
            <a:ext cx="8408894" cy="690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ЧЁРНАЯ ПЯТНИЦА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8.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541" y="1541927"/>
            <a:ext cx="8839200" cy="3926543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начале прошлого века на британских оружейных заводах работало много женщин. Им приходилось часто взаимодействовать с тринитротолуолом, который вызывал поражения печени. Из-за симптома этого профессионального заболевания работниц называли так же, как и небольшую певчую птицу. Назовите эту птицу одним словом.</a:t>
            </a:r>
          </a:p>
          <a:p>
            <a:pPr algn="just"/>
            <a:endParaRPr lang="ru-RU" sz="3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88259" y="5629835"/>
            <a:ext cx="8767482" cy="1075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КАНАРЕЙКА</a:t>
            </a:r>
          </a:p>
        </p:txBody>
      </p:sp>
      <p:pic>
        <p:nvPicPr>
          <p:cNvPr id="6146" name="Picture 2" descr="https://adrush-5ka-games.ru/wp-content/uploads/2/2/d/22d0446954acf59aba9c82b9f3801cb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04" y="5070848"/>
            <a:ext cx="1667437" cy="1667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9.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541" y="1541927"/>
            <a:ext cx="8839200" cy="3926543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Бразильское страховое общество опубликовало список, в котором по определённому признаку перечислены различные профессии. В нем есть таксисты, полицейские комиссары, боксеры, репортеры, частные детективы. В России первые места в подобном списке заняли бы бизнесмены и журналисты. А кто занимает в Бразилии первое место?</a:t>
            </a:r>
          </a:p>
          <a:p>
            <a:pPr algn="just"/>
            <a:endParaRPr lang="ru-RU" sz="3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88259" y="5271247"/>
            <a:ext cx="8767482" cy="1434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Футбольные судьи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(это список наиболее опасных для жизни профессий)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10.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295" y="1541928"/>
            <a:ext cx="8821270" cy="409687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ним связывают появление на экранах Микки Мауса, катастрофу «Титаника» и запуск </a:t>
            </a:r>
            <a:r>
              <a:rPr 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Ютуба</a:t>
            </a:r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ЕГО честь даже называют синдром. </a:t>
            </a:r>
          </a:p>
          <a:p>
            <a:pPr algn="just">
              <a:buNone/>
            </a:pPr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Синдром ЕГО имеет следующие признаки: раздражительность, пессимизм и уныние при исполнении профессиональных обязанностей, постоянное беспокойство перед возвращением на работу после выходных. Какое слово мы заменили на ЕГО?</a:t>
            </a:r>
          </a:p>
          <a:p>
            <a:pPr algn="just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88259" y="5827058"/>
            <a:ext cx="8767482" cy="878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Понедельник</a:t>
            </a:r>
            <a:endParaRPr kumimoji="0" lang="ru-RU" sz="32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7342" y="125507"/>
            <a:ext cx="3612778" cy="1143281"/>
          </a:xfrm>
        </p:spPr>
        <p:txBody>
          <a:bodyPr/>
          <a:lstStyle/>
          <a:p>
            <a:r>
              <a:rPr lang="ru-RU" b="1" cap="all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</a:rPr>
              <a:t>РАУНД 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7835" y="5538415"/>
            <a:ext cx="4276165" cy="853420"/>
          </a:xfrm>
        </p:spPr>
        <p:txBody>
          <a:bodyPr>
            <a:no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Кот в мешке</a:t>
            </a:r>
          </a:p>
        </p:txBody>
      </p:sp>
      <p:pic>
        <p:nvPicPr>
          <p:cNvPr id="7" name="Рисунок 6" descr="1l5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66366">
            <a:off x="2867585" y="2695911"/>
            <a:ext cx="2888500" cy="262912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КИНОРАУНД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79204\Downloads\Oa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808" y="1180073"/>
            <a:ext cx="5408986" cy="540898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1.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686" y="1541928"/>
            <a:ext cx="7886700" cy="492162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этом фильме фиксируется нарушения не только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статьи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63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Трудового Кодекса Российской Федерации, в которой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определены требования к приему на работу граждан младше 18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лет, но и статьи 214.1 запрет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работу в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опасных условиях. Несовершеннолетний работник чуть ли не «сгорает» на своём рабочем месте.</a:t>
            </a:r>
          </a:p>
          <a:p>
            <a:pPr algn="just">
              <a:buNone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 какой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фильм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идёт речь?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9058" y="188259"/>
            <a:ext cx="3612778" cy="1143281"/>
          </a:xfrm>
        </p:spPr>
        <p:txBody>
          <a:bodyPr/>
          <a:lstStyle/>
          <a:p>
            <a:r>
              <a:rPr lang="ru-RU" b="1" cap="all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</a:rPr>
              <a:t>РАУНД 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44351" y="5260509"/>
            <a:ext cx="3630705" cy="853420"/>
          </a:xfrm>
        </p:spPr>
        <p:txBody>
          <a:bodyPr>
            <a:noAutofit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Разминка</a:t>
            </a:r>
          </a:p>
        </p:txBody>
      </p:sp>
      <p:pic>
        <p:nvPicPr>
          <p:cNvPr id="4" name="Рисунок 3" descr="2ul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5101" y="2734235"/>
            <a:ext cx="1993063" cy="2545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1873427/pub_5fd8e2aeb11a4f02b772cad6_5fd8e2c301e4747da3be66ad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6" y="982048"/>
            <a:ext cx="9135704" cy="5138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</a:t>
            </a:r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6930" y="1290918"/>
            <a:ext cx="8210549" cy="556708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этом фильме на строительной площадке работники не используют средства индивидуальной защиты, что, согласно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ч.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ст.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76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ТК РФ обязано повлечь за собой отстранение работника без сохранения заработной платы. </a:t>
            </a:r>
          </a:p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Однако работники продолжают находиться в опасных условиях и подвергать друг друга производственным травмам.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 какой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фильм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идёт речь?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aeslib.ru/wp-content/uploads/2018/01/28ded012672dcb838d2971d4e14ae9a7_800-au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128"/>
            <a:ext cx="9144000" cy="6720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</a:t>
            </a:r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6930" y="1290918"/>
            <a:ext cx="8210549" cy="556708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этом фильме по стечению обстоятельств к работе допущен сотрудник, не прошедший обучение по охране труда и к тому же не имеющий необходимого образования либо курса переподготовки. </a:t>
            </a:r>
          </a:p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связи с чем с ним происходит множество опасных инцидентов, которые приводят его к расставанию с женой и детьми и падению его морально-этического облика в глазах общества.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 какой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фильм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идёт речь?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tatic.tunnel.ru/media/images/2022-01/post/158607/vspomogateln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645" y="-1"/>
            <a:ext cx="4876322" cy="6876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</a:t>
            </a:r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6930" y="1846728"/>
            <a:ext cx="8210549" cy="501127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эпизоде этого фильма демонстрируется халатное отношение к техническому осмотру зданий и сооружений в период схождения с крыш льда и снега, в связи с чем возможно причинение тяжкого вреда здоровью мимо проходящих людей.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 какой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фильм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идёт речь?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avatars.mds.yandex.net/get-kinopoisk-image/1773646/e526f18b-eb9e-486b-be13-f44964a226d4/384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6041" y="19279"/>
            <a:ext cx="4966438" cy="6820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</a:t>
            </a:r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6930" y="1846728"/>
            <a:ext cx="8210549" cy="5011271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Здесь речь идёт про фильм, в котором для работника не проведена оценка профессиональных рисков, в связи с чем его новая должность и место работы оказались непригодными не только для его трудовой деятельности, но и могли повлиять на судьбу целого государства. </a:t>
            </a:r>
          </a:p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результате ему пришлось вернуться на прежнее место обитания, забыв про высоты карьерной лестницы.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 какой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фильм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идёт речь?</a:t>
            </a:r>
          </a:p>
          <a:p>
            <a:pPr algn="just">
              <a:buNone/>
            </a:pP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tatic.tunnel.ru/media/images/2022-02/post/158753/glavnaya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486"/>
            <a:ext cx="9106842" cy="6765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7342" y="125507"/>
            <a:ext cx="3612778" cy="1143281"/>
          </a:xfrm>
        </p:spPr>
        <p:txBody>
          <a:bodyPr/>
          <a:lstStyle/>
          <a:p>
            <a:r>
              <a:rPr lang="ru-RU" b="1" cap="all" dirty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</a:rPr>
              <a:t>ФИНАЛ</a:t>
            </a:r>
            <a:endParaRPr lang="ru-RU" b="1" cap="all" dirty="0" smtClean="0">
              <a:ln w="2857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57346" name="Picture 2" descr="C:\Users\79204\Downloads\1CQ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0" y="1540620"/>
            <a:ext cx="9514362" cy="5048437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1.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686" y="1541929"/>
            <a:ext cx="7886700" cy="1479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Какое наказание может понести работник за нарушение требований охраны труда?</a:t>
            </a:r>
          </a:p>
          <a:p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1" y="3010646"/>
          <a:ext cx="8184776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показательная порка на совещании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В)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выговор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лишение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 квалификационной категории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Г)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отказ в предоставлении отпуска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8938"/>
            <a:ext cx="7886700" cy="1325563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В ЧЁРНОМ ЯЩИКЕ?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8370" name="Picture 2" descr="C:\Users\79204\Downloads\ZgB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2" y="1414206"/>
            <a:ext cx="6678425" cy="5008819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331694"/>
            <a:ext cx="7886700" cy="635597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начале XX века многие рабочие фабрик Англии и Ирландии пользовались услугами человека этой профессии. Чаще всего её представителями были пожилые люди с длинной бамбуковой тростью, которые жили в индустриальных районах.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ейчас эта профессия ассоциируется с неким прибором, который находится в чёрном ящике.</a:t>
            </a:r>
          </a:p>
          <a:p>
            <a:pPr algn="just">
              <a:buNone/>
            </a:pP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Что лежит в чёрном ящике?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9204\Downloads\2I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118" y="842796"/>
            <a:ext cx="9536805" cy="501115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Ну вот и всё!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9395" name="Picture 3" descr="C:\Users\79204\Downloads\1W9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982" y="876771"/>
            <a:ext cx="5944253" cy="5944253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38" y="248585"/>
            <a:ext cx="7886700" cy="1325563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ПОДВЕДЕНИЕ ИТОГОВ.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ПЕРЕРЫВ 15 МИНУТ.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0418" name="Picture 2" descr="C:\Users\79204\Downloads\vU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798" y="1333199"/>
            <a:ext cx="5592577" cy="588339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38" y="248585"/>
            <a:ext cx="7886700" cy="1325563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42" name="Picture 2" descr="C:\Users\79204\Downloads\Rr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112"/>
            <a:ext cx="9017524" cy="506291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38" y="248585"/>
            <a:ext cx="7886700" cy="1325563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ОБЪЯВЛЕНИЕ РЕЗУЛЬТАТОВ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2466" name="Picture 2" descr="C:\Users\79204\Downloads\4sE8 (2)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364" y="1502992"/>
            <a:ext cx="9314966" cy="524743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2.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686" y="1712259"/>
            <a:ext cx="7886700" cy="1479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Какого инструктажа по охране труда не существует на рабочем месте?</a:t>
            </a:r>
          </a:p>
          <a:p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1" y="3010646"/>
          <a:ext cx="8184776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вводный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В)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внеплановый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целевой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Г)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последний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3.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757" y="1568823"/>
            <a:ext cx="7886700" cy="18108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Закончите одним словом народную поговорку: «Все инструкции по безопасности «написаны» …»</a:t>
            </a:r>
          </a:p>
          <a:p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1" y="3207870"/>
          <a:ext cx="8184776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трудом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В)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здоровьем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недаром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Г)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кровью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4.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306" y="1398494"/>
            <a:ext cx="8337176" cy="218738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Одного служащего уволили с фирмы, торгующей чаем, за то, что, когда звонили директору этой фирмы, служащий отвечал, что директор занят, и добавлял, чем именно был занят директор. Ответьте, что говорил служащий?</a:t>
            </a:r>
          </a:p>
          <a:p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7882" y="3745752"/>
          <a:ext cx="8184776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Директор пьёт кофе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В)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Директор готовится к проверке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Директор увольняет служащих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Г)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Директор спит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32" y="158937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5.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306" y="1398494"/>
            <a:ext cx="8337176" cy="21873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</a:t>
            </a:r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2018г. университет Беркли провёл исследование о влиянии </a:t>
            </a:r>
            <a:r>
              <a:rPr lang="ru-RU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прокрастинации</a:t>
            </a:r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креативность</a:t>
            </a:r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Каким был  вывод?</a:t>
            </a:r>
          </a:p>
          <a:p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7882" y="3745752"/>
          <a:ext cx="8184776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Отдых ухудшает творческие способности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Отдых улучшает творческие способности</a:t>
                      </a:r>
                      <a:endParaRPr lang="ru-RU" sz="18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Отдых не влияет на творческие способности, но улучшает интеллект</a:t>
                      </a:r>
                      <a:endParaRPr lang="ru-RU" sz="18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Отдых не оказывает влияния на интеллект и творческие способности</a:t>
                      </a:r>
                      <a:endParaRPr lang="ru-RU" sz="18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003" y="125506"/>
            <a:ext cx="7886700" cy="1081088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1905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Вопрос 6.</a:t>
            </a:r>
            <a:endParaRPr lang="ru-RU" sz="6000" b="1" cap="all" dirty="0">
              <a:ln w="19050" cmpd="sng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0306" y="1317812"/>
            <a:ext cx="8337176" cy="3281083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4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день курильщик тратит на вредную привычку 50 минут рабочего времени. В месяц получается 17,5 часов. Учитывая, что рабочий день составляет 8 часов, то курильщик за месяц суммарно «прокуривает» два дня. </a:t>
            </a:r>
          </a:p>
          <a:p>
            <a:pPr algn="just">
              <a:buNone/>
            </a:pPr>
            <a:r>
              <a:rPr lang="ru-RU" sz="4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вот Японии некурящие офисные сотрудники дополнительно поощряются. Как вы считаете чем?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5812" y="4238810"/>
          <a:ext cx="8184776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004"/>
                <a:gridCol w="3430384"/>
                <a:gridCol w="710150"/>
                <a:gridCol w="3382238"/>
              </a:tblGrid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А)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дополнительной ежеквартальной премией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 днями оплачиваемого отпуска</a:t>
                      </a:r>
                      <a:endParaRPr lang="ru-RU" sz="18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Б)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абонементом в</a:t>
                      </a:r>
                      <a:r>
                        <a:rPr lang="ru-RU" sz="18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спортзал</a:t>
                      </a:r>
                      <a:endParaRPr lang="ru-RU" sz="18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Г)</a:t>
                      </a:r>
                      <a:endParaRPr lang="ru-RU" sz="3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сокращенной продолжительностью рабочего дня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2062</TotalTime>
  <Words>1033</Words>
  <Application>Microsoft Office PowerPoint</Application>
  <PresentationFormat>Экран (4:3)</PresentationFormat>
  <Paragraphs>211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Office Theme</vt:lpstr>
      <vt:lpstr>PROF-QUIZ</vt:lpstr>
      <vt:lpstr>Правила</vt:lpstr>
      <vt:lpstr>РАУНД 1</vt:lpstr>
      <vt:lpstr>Вопрос 1.</vt:lpstr>
      <vt:lpstr>Вопрос 2.</vt:lpstr>
      <vt:lpstr>Вопрос 3.</vt:lpstr>
      <vt:lpstr>Вопрос 4.</vt:lpstr>
      <vt:lpstr>Вопрос 5.</vt:lpstr>
      <vt:lpstr>Вопрос 6.</vt:lpstr>
      <vt:lpstr>Вопрос 7.</vt:lpstr>
      <vt:lpstr>Вопрос 8.</vt:lpstr>
      <vt:lpstr>Вопрос 9.</vt:lpstr>
      <vt:lpstr>Вопрос 10.</vt:lpstr>
      <vt:lpstr>Внимание!  Сейчас будут ответы!</vt:lpstr>
      <vt:lpstr>Слайд 15</vt:lpstr>
      <vt:lpstr>РАУНД 2</vt:lpstr>
      <vt:lpstr>Вопрос 1.</vt:lpstr>
      <vt:lpstr>Вопрос 2.</vt:lpstr>
      <vt:lpstr>Вопрос 3.</vt:lpstr>
      <vt:lpstr>Вопрос 4.</vt:lpstr>
      <vt:lpstr>Вопрос 5.</vt:lpstr>
      <vt:lpstr>Вопрос 6.</vt:lpstr>
      <vt:lpstr>Вопрос 7.</vt:lpstr>
      <vt:lpstr>Вопрос 8.</vt:lpstr>
      <vt:lpstr>Вопрос 9.</vt:lpstr>
      <vt:lpstr>Вопрос 10.</vt:lpstr>
      <vt:lpstr>РАУНД 3</vt:lpstr>
      <vt:lpstr>КИНОРАУНД</vt:lpstr>
      <vt:lpstr>Вопрос 1.</vt:lpstr>
      <vt:lpstr>Слайд 30</vt:lpstr>
      <vt:lpstr>Вопрос 2.</vt:lpstr>
      <vt:lpstr>Слайд 32</vt:lpstr>
      <vt:lpstr>Вопрос 3.</vt:lpstr>
      <vt:lpstr>Слайд 34</vt:lpstr>
      <vt:lpstr>Вопрос 4.</vt:lpstr>
      <vt:lpstr>Слайд 36</vt:lpstr>
      <vt:lpstr>Вопрос 5.</vt:lpstr>
      <vt:lpstr>Слайд 38</vt:lpstr>
      <vt:lpstr>ФИНАЛ</vt:lpstr>
      <vt:lpstr>ЧТО В ЧЁРНОМ ЯЩИКЕ?</vt:lpstr>
      <vt:lpstr>Слайд 41</vt:lpstr>
      <vt:lpstr>Слайд 42</vt:lpstr>
      <vt:lpstr>Ну вот и всё!</vt:lpstr>
      <vt:lpstr>ПОДВЕДЕНИЕ ИТОГОВ. ПЕРЕРЫВ 15 МИНУТ.</vt:lpstr>
      <vt:lpstr>Внимание!  Спасибо за внимание!</vt:lpstr>
      <vt:lpstr>ОБЪЯВЛЕНИЕ РЕЗУЛЬТАТОВ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79204</cp:lastModifiedBy>
  <cp:revision>101</cp:revision>
  <dcterms:created xsi:type="dcterms:W3CDTF">2019-08-22T12:28:48Z</dcterms:created>
  <dcterms:modified xsi:type="dcterms:W3CDTF">2022-04-20T20:50:48Z</dcterms:modified>
</cp:coreProperties>
</file>